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80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5205"/>
  </p:normalViewPr>
  <p:slideViewPr>
    <p:cSldViewPr snapToGrid="0">
      <p:cViewPr varScale="1">
        <p:scale>
          <a:sx n="66" d="100"/>
          <a:sy n="66" d="100"/>
        </p:scale>
        <p:origin x="2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2" name="Shape 3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7" name="Shape 3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7" name="Shape 3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lack and white photo of a solar panel"/>
          <p:cNvSpPr>
            <a:spLocks noGrp="1"/>
          </p:cNvSpPr>
          <p:nvPr>
            <p:ph type="pic" sz="half" idx="21"/>
          </p:nvPr>
        </p:nvSpPr>
        <p:spPr>
          <a:xfrm>
            <a:off x="5463161" y="-90805"/>
            <a:ext cx="8585201" cy="50438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2" name="Black and white photo of water flowing over the spillway gates of a dam"/>
          <p:cNvSpPr>
            <a:spLocks noGrp="1"/>
          </p:cNvSpPr>
          <p:nvPr>
            <p:ph type="pic" sz="half" idx="22"/>
          </p:nvPr>
        </p:nvSpPr>
        <p:spPr>
          <a:xfrm>
            <a:off x="5918717" y="4660900"/>
            <a:ext cx="7669766" cy="5219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Black and white photo of windmills under a cloudy sky"/>
          <p:cNvSpPr>
            <a:spLocks noGrp="1"/>
          </p:cNvSpPr>
          <p:nvPr>
            <p:ph type="pic" idx="23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42" name="Type a quote here."/>
          <p:cNvSpPr txBox="1">
            <a:spLocks noGrp="1"/>
          </p:cNvSpPr>
          <p:nvPr>
            <p:ph type="body" sz="quarter" idx="21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43" name="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44" name="Text"/>
          <p:cNvSpPr txBox="1">
            <a:spLocks noGrp="1"/>
          </p:cNvSpPr>
          <p:nvPr>
            <p:ph type="body" sz="quarter" idx="2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ype a quote here."/>
          <p:cNvSpPr txBox="1">
            <a:spLocks noGrp="1"/>
          </p:cNvSpPr>
          <p:nvPr>
            <p:ph type="body" sz="quarter" idx="21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53" name="Black and white photo of windmills under a cloudy sky"/>
          <p:cNvSpPr>
            <a:spLocks noGrp="1"/>
          </p:cNvSpPr>
          <p:nvPr>
            <p:ph type="pic" idx="22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Johnny Appleseed"/>
          <p:cNvSpPr txBox="1">
            <a:spLocks noGrp="1"/>
          </p:cNvSpPr>
          <p:nvPr>
            <p:ph type="body" sz="quarter" idx="23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Black and white aerial photo of a person standing on top of a dam"/>
          <p:cNvSpPr>
            <a:spLocks noGrp="1"/>
          </p:cNvSpPr>
          <p:nvPr>
            <p:ph type="pic" idx="21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lack and white aerial photo of a person standing on top of a dam"/>
          <p:cNvSpPr>
            <a:spLocks noGrp="1"/>
          </p:cNvSpPr>
          <p:nvPr>
            <p:ph type="pic" idx="21"/>
          </p:nvPr>
        </p:nvSpPr>
        <p:spPr>
          <a:xfrm>
            <a:off x="-914400" y="-12700"/>
            <a:ext cx="1481464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r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Black and white photo of windmills under a cloudy sky"/>
          <p:cNvSpPr>
            <a:spLocks noGrp="1"/>
          </p:cNvSpPr>
          <p:nvPr>
            <p:ph type="pic" idx="21"/>
          </p:nvPr>
        </p:nvSpPr>
        <p:spPr>
          <a:xfrm>
            <a:off x="-1016000" y="-12700"/>
            <a:ext cx="8860898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2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92" name="Black and white photo of windmills under a cloudy sky"/>
          <p:cNvSpPr>
            <a:spLocks noGrp="1"/>
          </p:cNvSpPr>
          <p:nvPr>
            <p:ph type="pic" idx="22"/>
          </p:nvPr>
        </p:nvSpPr>
        <p:spPr>
          <a:xfrm>
            <a:off x="6665377" y="1219200"/>
            <a:ext cx="7445457" cy="8216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34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Digital Sovereignty in Practic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50520">
              <a:defRPr sz="10200"/>
            </a:lvl1pPr>
          </a:lstStyle>
          <a:p>
            <a:r>
              <a:t>Digital Sovereignty in Practice </a:t>
            </a:r>
          </a:p>
        </p:txBody>
      </p:sp>
      <p:sp>
        <p:nvSpPr>
          <p:cNvPr id="187" name="Leveraging In-Band Telemetry and ML for a Responsible Internet"/>
          <p:cNvSpPr txBox="1">
            <a:spLocks noGrp="1"/>
          </p:cNvSpPr>
          <p:nvPr>
            <p:ph type="subTitle" sz="quarter" idx="1"/>
          </p:nvPr>
        </p:nvSpPr>
        <p:spPr>
          <a:xfrm>
            <a:off x="406400" y="4267200"/>
            <a:ext cx="8189937" cy="1803400"/>
          </a:xfrm>
          <a:prstGeom prst="rect">
            <a:avLst/>
          </a:prstGeom>
        </p:spPr>
        <p:txBody>
          <a:bodyPr/>
          <a:lstStyle>
            <a:lvl1pPr defTabSz="473201">
              <a:spcBef>
                <a:spcPts val="1800"/>
              </a:spcBef>
              <a:defRPr sz="4374"/>
            </a:lvl1pPr>
          </a:lstStyle>
          <a:p>
            <a:r>
              <a:t>Leveraging In-Band Telemetry and ML for a Responsible Internet</a:t>
            </a:r>
          </a:p>
        </p:txBody>
      </p:sp>
      <p:sp>
        <p:nvSpPr>
          <p:cNvPr id="188" name="Text"/>
          <p:cNvSpPr txBox="1"/>
          <p:nvPr/>
        </p:nvSpPr>
        <p:spPr>
          <a:xfrm>
            <a:off x="152400" y="-1558926"/>
            <a:ext cx="1651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1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pic>
        <p:nvPicPr>
          <p:cNvPr id="189" name="uva_logo.png" descr="uva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277" y="5408728"/>
            <a:ext cx="4123025" cy="452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Ciena.png" descr="Cien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593" y="4476684"/>
            <a:ext cx="1667612" cy="583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cenario 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Scenario I</a:t>
            </a:r>
          </a:p>
        </p:txBody>
      </p:sp>
      <p:sp>
        <p:nvSpPr>
          <p:cNvPr id="279" name="Autonomous Learning-driven In-network Control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Autonomous Learning-driven In-network Control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creenshot 2025-03-30 at 08.35.44.png" descr="Screenshot 2025-03-30 at 08.35.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277" y="2885306"/>
            <a:ext cx="9520246" cy="6350103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Demo: scenario I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Demo: scenario II</a:t>
            </a:r>
          </a:p>
        </p:txBody>
      </p:sp>
      <p:sp>
        <p:nvSpPr>
          <p:cNvPr id="285" name="Autonomous Learning-driven In-network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Autonomous Learning-driven In-network Control</a:t>
            </a:r>
          </a:p>
        </p:txBody>
      </p:sp>
      <p:pic>
        <p:nvPicPr>
          <p:cNvPr id="286" name="mac-cursor-6.png" descr="mac-cursor-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936" y="5654462"/>
            <a:ext cx="373650" cy="56047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87" name="uva_logo.png" descr="uva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Ciena.png" descr="Cien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creenshot 2025-03-30 at 08.48.10.png" descr="Screenshot 2025-03-30 at 08.48.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961" y="2445831"/>
            <a:ext cx="9221138" cy="6469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Screenshot 2025-03-30 at 08.36.48.png" descr="Screenshot 2025-03-30 at 08.36.4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86" y="2343959"/>
            <a:ext cx="3530267" cy="1633407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294" name="Demo: scenario I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Demo: scenario II</a:t>
            </a:r>
          </a:p>
        </p:txBody>
      </p:sp>
      <p:sp>
        <p:nvSpPr>
          <p:cNvPr id="295" name="Autonomous Learning-driven In-network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Autonomous Learning-driven In-network Control</a:t>
            </a:r>
          </a:p>
        </p:txBody>
      </p:sp>
      <p:pic>
        <p:nvPicPr>
          <p:cNvPr id="296" name="mac-cursor-6.png" descr="mac-cursor-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67" y="3319477"/>
            <a:ext cx="373650" cy="56047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97" name="uva_logo.png" descr="uva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Ciena.png" descr="Cien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creenshot 2025-03-30 at 08.48.10.png" descr="Screenshot 2025-03-30 at 08.48.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961" y="2445831"/>
            <a:ext cx="9221138" cy="6469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Screenshot 2025-03-30 at 08.36.48.png" descr="Screenshot 2025-03-30 at 08.36.4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86" y="2343959"/>
            <a:ext cx="3530267" cy="1633407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304" name="Demo: scenario I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Demo: scenario II</a:t>
            </a:r>
          </a:p>
        </p:txBody>
      </p:sp>
      <p:sp>
        <p:nvSpPr>
          <p:cNvPr id="305" name="Autonomous Learning-driven In-network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Autonomous Learning-driven In-network Control</a:t>
            </a:r>
          </a:p>
        </p:txBody>
      </p:sp>
      <p:pic>
        <p:nvPicPr>
          <p:cNvPr id="306" name="uva_logo.png" descr="uva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Ciena.png" descr="Cien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Screenshot 2025-03-30 at 08.54.27.png" descr="Screenshot 2025-03-30 at 08.54.2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746" y="6102866"/>
            <a:ext cx="5648504" cy="2934606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pic>
        <p:nvPicPr>
          <p:cNvPr id="309" name="Screenshot 2025-03-30 at 08.57.06.png" descr="Screenshot 2025-03-30 at 08.57.06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52024" y="5356391"/>
            <a:ext cx="4367999" cy="2591187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310" name="Attack!"/>
          <p:cNvSpPr txBox="1"/>
          <p:nvPr/>
        </p:nvSpPr>
        <p:spPr>
          <a:xfrm>
            <a:off x="2607022" y="8375983"/>
            <a:ext cx="1048462" cy="46228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Attack! </a:t>
            </a:r>
          </a:p>
        </p:txBody>
      </p:sp>
      <p:sp>
        <p:nvSpPr>
          <p:cNvPr id="311" name="Attack!"/>
          <p:cNvSpPr txBox="1"/>
          <p:nvPr/>
        </p:nvSpPr>
        <p:spPr>
          <a:xfrm>
            <a:off x="8082192" y="7300928"/>
            <a:ext cx="1048463" cy="46228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Attack! </a:t>
            </a:r>
          </a:p>
        </p:txBody>
      </p:sp>
      <p:pic>
        <p:nvPicPr>
          <p:cNvPr id="312" name="mac-cursor-6.png" descr="mac-cursor-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9834" y="7665818"/>
            <a:ext cx="373650" cy="56047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creenshot 2025-03-30 at 08.36.48.png" descr="Screenshot 2025-03-30 at 08.36.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86" y="2343959"/>
            <a:ext cx="3530267" cy="1633407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317" name="Demo: scenario I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Demo: scenario II</a:t>
            </a:r>
          </a:p>
        </p:txBody>
      </p:sp>
      <p:sp>
        <p:nvSpPr>
          <p:cNvPr id="318" name="Autonomous Learning-driven In-network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Autonomous Learning-driven In-network Control</a:t>
            </a:r>
          </a:p>
        </p:txBody>
      </p:sp>
      <p:pic>
        <p:nvPicPr>
          <p:cNvPr id="319" name="uva_logo.png" descr="uva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Ciena.png" descr="Cien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Screenshot 2025-03-30 at 08.54.27.png" descr="Screenshot 2025-03-30 at 08.54.2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46" y="6102866"/>
            <a:ext cx="5648504" cy="2934606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322" name="Attack!"/>
          <p:cNvSpPr txBox="1"/>
          <p:nvPr/>
        </p:nvSpPr>
        <p:spPr>
          <a:xfrm>
            <a:off x="2607022" y="8375983"/>
            <a:ext cx="1048462" cy="46228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Attack! </a:t>
            </a:r>
          </a:p>
        </p:txBody>
      </p:sp>
      <p:pic>
        <p:nvPicPr>
          <p:cNvPr id="323" name="Screenshot 2025-03-30 at 08.50.06.png" descr="Screenshot 2025-03-30 at 08.50.0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659" y="2449918"/>
            <a:ext cx="10534876" cy="7390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Screenshot 2025-03-30 at 08.57.06.png" descr="Screenshot 2025-03-30 at 08.57.06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22660" y="5202387"/>
            <a:ext cx="5394528" cy="3200145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pic>
        <p:nvPicPr>
          <p:cNvPr id="325" name="mac-cursor-6.png" descr="mac-cursor-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4646" y="6399561"/>
            <a:ext cx="373650" cy="56047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creenshot 2025-03-30 at 08.36.48.png" descr="Screenshot 2025-03-30 at 08.36.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86" y="2343959"/>
            <a:ext cx="3530267" cy="1633407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330" name="Demo: scenario I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Demo: scenario II</a:t>
            </a:r>
          </a:p>
        </p:txBody>
      </p:sp>
      <p:sp>
        <p:nvSpPr>
          <p:cNvPr id="331" name="Autonomous Learning-driven In-network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Autonomous Learning-driven In-network Control</a:t>
            </a:r>
          </a:p>
        </p:txBody>
      </p:sp>
      <p:pic>
        <p:nvPicPr>
          <p:cNvPr id="332" name="uva_logo.png" descr="uva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Ciena.png" descr="Cien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Screenshot 2025-03-30 at 08.54.27.png" descr="Screenshot 2025-03-30 at 08.54.2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46" y="6102866"/>
            <a:ext cx="5648504" cy="2934606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335" name="Attack!"/>
          <p:cNvSpPr txBox="1"/>
          <p:nvPr/>
        </p:nvSpPr>
        <p:spPr>
          <a:xfrm>
            <a:off x="2607022" y="8375983"/>
            <a:ext cx="1048462" cy="46228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Attack! </a:t>
            </a:r>
          </a:p>
        </p:txBody>
      </p:sp>
      <p:pic>
        <p:nvPicPr>
          <p:cNvPr id="336" name="Screenshot 2025-03-30 at 08.50.06.png" descr="Screenshot 2025-03-30 at 08.50.0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659" y="2449918"/>
            <a:ext cx="10534876" cy="7390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Screenshot 2025-03-30 at 08.57.06.png" descr="Screenshot 2025-03-30 at 08.57.06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22660" y="5202387"/>
            <a:ext cx="5394528" cy="3200145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pic>
        <p:nvPicPr>
          <p:cNvPr id="338" name="mac-cursor-6.png" descr="mac-cursor-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5189" y="8196277"/>
            <a:ext cx="373649" cy="56047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creenshot 2025-03-30 at 08.36.48.png" descr="Screenshot 2025-03-30 at 08.36.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86" y="2343959"/>
            <a:ext cx="3530267" cy="1633407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343" name="Demo: scenario I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Demo: scenario II</a:t>
            </a:r>
          </a:p>
        </p:txBody>
      </p:sp>
      <p:sp>
        <p:nvSpPr>
          <p:cNvPr id="344" name="Autonomous Learning-driven In-network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Autonomous Learning-driven In-network Control</a:t>
            </a:r>
          </a:p>
        </p:txBody>
      </p:sp>
      <p:pic>
        <p:nvPicPr>
          <p:cNvPr id="345" name="uva_logo.png" descr="uva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Ciena.png" descr="Cien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Screenshot 2025-03-30 at 09.05.03.png" descr="Screenshot 2025-03-30 at 09.05.0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727" y="2443827"/>
            <a:ext cx="10516035" cy="7377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Screenshot 2025-03-30 at 09.02.38.png" descr="Screenshot 2025-03-30 at 09.02.38.png"/>
          <p:cNvPicPr>
            <a:picLocks noChangeAspect="1"/>
          </p:cNvPicPr>
          <p:nvPr/>
        </p:nvPicPr>
        <p:blipFill>
          <a:blip r:embed="rId7"/>
          <a:srcRect t="985" b="985"/>
          <a:stretch>
            <a:fillRect/>
          </a:stretch>
        </p:blipFill>
        <p:spPr>
          <a:xfrm>
            <a:off x="664231" y="5113650"/>
            <a:ext cx="5884418" cy="3490758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pic>
        <p:nvPicPr>
          <p:cNvPr id="349" name="mac-cursor-6.png" descr="mac-cursor-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1693" y="5852355"/>
            <a:ext cx="373649" cy="56047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creenshot 2025-03-30 at 08.36.48.png" descr="Screenshot 2025-03-30 at 08.36.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86" y="2343959"/>
            <a:ext cx="3530267" cy="1633407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354" name="Demo: scenario I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Demo: scenario II</a:t>
            </a:r>
          </a:p>
        </p:txBody>
      </p:sp>
      <p:sp>
        <p:nvSpPr>
          <p:cNvPr id="355" name="Autonomous Learning-driven In-network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Autonomous Learning-driven In-network Control</a:t>
            </a:r>
          </a:p>
        </p:txBody>
      </p:sp>
      <p:pic>
        <p:nvPicPr>
          <p:cNvPr id="356" name="uva_logo.png" descr="uva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Ciena.png" descr="Cien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Screenshot 2025-03-30 at 09.05.03.png" descr="Screenshot 2025-03-30 at 09.05.0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727" y="2443827"/>
            <a:ext cx="10516035" cy="7377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Screenshot 2025-03-30 at 08.53.23.png" descr="Screenshot 2025-03-30 at 08.53.2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406" y="4060725"/>
            <a:ext cx="7902947" cy="5544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mac-cursor-6.png" descr="mac-cursor-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7535" y="7511814"/>
            <a:ext cx="373649" cy="56047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cenario I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Scenario II</a:t>
            </a:r>
          </a:p>
        </p:txBody>
      </p:sp>
      <p:sp>
        <p:nvSpPr>
          <p:cNvPr id="365" name="User Intent-driven network Control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User Intent-driven network Control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creenshot 2025-03-28 at 10.18.35.png" descr="Screenshot 2025-03-28 at 10.18.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768" y="5984991"/>
            <a:ext cx="2160761" cy="1459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Screenshot 2025-03-30 at 08.33.19.png" descr="Screenshot 2025-03-30 at 08.33.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915" y="2342090"/>
            <a:ext cx="9591177" cy="6728694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Demo: scenario 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Demo: scenario I</a:t>
            </a:r>
          </a:p>
        </p:txBody>
      </p:sp>
      <p:sp>
        <p:nvSpPr>
          <p:cNvPr id="372" name="User Intent-driven network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User Intent-driven network Control</a:t>
            </a:r>
          </a:p>
        </p:txBody>
      </p:sp>
      <p:pic>
        <p:nvPicPr>
          <p:cNvPr id="373" name="mac-cursor-6.png" descr="mac-cursor-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309" y="6547761"/>
            <a:ext cx="373650" cy="56047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74" name="uva_logo.png" descr="uva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Ciena.png" descr="Cien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INT, IN-RL and IBN for a Responsible Interne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INT, IN-RL and IBN for a Responsible Internet</a:t>
            </a:r>
          </a:p>
        </p:txBody>
      </p:sp>
      <p:sp>
        <p:nvSpPr>
          <p:cNvPr id="195" name="Building a Responsible and Resilient Intern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Building a Responsible and Resilient Internet</a:t>
            </a:r>
          </a:p>
        </p:txBody>
      </p:sp>
      <p:sp>
        <p:nvSpPr>
          <p:cNvPr id="196" name="Preserving Digital Autonom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15468">
              <a:spcBef>
                <a:spcPts val="1500"/>
              </a:spcBef>
              <a:buClrTx/>
              <a:buSzTx/>
              <a:buFontTx/>
              <a:buNone/>
              <a:defRPr sz="1836"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Preserving Digital Autonomy</a:t>
            </a:r>
          </a:p>
          <a:p>
            <a:pPr marL="240030" indent="-240030" defTabSz="315468">
              <a:spcBef>
                <a:spcPts val="1500"/>
              </a:spcBef>
              <a:defRPr sz="1836"/>
            </a:pPr>
            <a:r>
              <a:t>Ensure societal autonomy by protecting critical systems from external manipulation and surveillance.</a:t>
            </a:r>
          </a:p>
          <a:p>
            <a:pPr marL="0" indent="0" defTabSz="315468">
              <a:spcBef>
                <a:spcPts val="1500"/>
              </a:spcBef>
              <a:buClrTx/>
              <a:buSzTx/>
              <a:buFontTx/>
              <a:buNone/>
              <a:defRPr sz="1836"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User Empowerment and Choice</a:t>
            </a:r>
          </a:p>
          <a:p>
            <a:pPr marL="240030" indent="-240030" defTabSz="315468">
              <a:spcBef>
                <a:spcPts val="1500"/>
              </a:spcBef>
              <a:defRPr sz="1836"/>
            </a:pPr>
            <a:r>
              <a:t>Enable individuals and critical service providers to select and control the equipment managing their data.</a:t>
            </a:r>
          </a:p>
          <a:p>
            <a:pPr marL="0" indent="0" defTabSz="315468">
              <a:spcBef>
                <a:spcPts val="1500"/>
              </a:spcBef>
              <a:buClrTx/>
              <a:buSzTx/>
              <a:buFontTx/>
              <a:buNone/>
              <a:defRPr sz="1836"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Data Sovereignty</a:t>
            </a:r>
          </a:p>
          <a:p>
            <a:pPr marL="240030" indent="-240030" defTabSz="315468">
              <a:spcBef>
                <a:spcPts val="1500"/>
              </a:spcBef>
              <a:defRPr sz="1836"/>
            </a:pPr>
            <a:r>
              <a:t>Allow users to define clear requirements for their data, including trusted networking hardware and geographic preferences.</a:t>
            </a:r>
          </a:p>
          <a:p>
            <a:pPr marL="0" indent="0" defTabSz="315468">
              <a:spcBef>
                <a:spcPts val="1500"/>
              </a:spcBef>
              <a:buClrTx/>
              <a:buSzTx/>
              <a:buFontTx/>
              <a:buNone/>
              <a:defRPr sz="1836"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Transparency and Accountability</a:t>
            </a:r>
          </a:p>
          <a:p>
            <a:pPr marL="240030" indent="-240030" defTabSz="315468">
              <a:spcBef>
                <a:spcPts val="1500"/>
              </a:spcBef>
              <a:defRPr sz="1836"/>
            </a:pPr>
            <a:r>
              <a:t>Provide mechanisms for users to verify operator integrity and effectively trace incidents or cyber-attacks to their origins.</a:t>
            </a:r>
          </a:p>
          <a:p>
            <a:pPr marL="0" indent="0" defTabSz="315468">
              <a:spcBef>
                <a:spcPts val="1500"/>
              </a:spcBef>
              <a:buClrTx/>
              <a:buSzTx/>
              <a:buFontTx/>
              <a:buNone/>
              <a:defRPr sz="1836"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Resilient and Responsible Internet</a:t>
            </a:r>
          </a:p>
          <a:p>
            <a:pPr marL="240030" indent="-240030" defTabSz="315468">
              <a:spcBef>
                <a:spcPts val="1500"/>
              </a:spcBef>
              <a:defRPr sz="1836"/>
            </a:pPr>
            <a:r>
              <a:t>Promote an internet infrastructure that is resilient, secure, and aligned with users’ privacy and security expectations.</a:t>
            </a:r>
          </a:p>
        </p:txBody>
      </p:sp>
      <p:pic>
        <p:nvPicPr>
          <p:cNvPr id="197" name="uva_logo.png" descr="uva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Ciena.png" descr="Cien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creenshot 2025-03-30 at 09.11.55.png" descr="Screenshot 2025-03-30 at 09.11.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582" y="2559999"/>
            <a:ext cx="8930931" cy="6265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Screenshot 2025-03-28 at 10.18.35.png" descr="Screenshot 2025-03-28 at 10.18.3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38" y="4643250"/>
            <a:ext cx="3108349" cy="209899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81" name="Demo: scenario 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Demo: scenario I</a:t>
            </a:r>
          </a:p>
        </p:txBody>
      </p:sp>
      <p:sp>
        <p:nvSpPr>
          <p:cNvPr id="382" name="User Intent-driven network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User Intent-driven network Control</a:t>
            </a:r>
          </a:p>
        </p:txBody>
      </p:sp>
      <p:pic>
        <p:nvPicPr>
          <p:cNvPr id="383" name="mac-cursor-6.png" descr="mac-cursor-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052" y="6012487"/>
            <a:ext cx="373649" cy="56047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84" name="uva_logo.png" descr="uva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Ciena.png" descr="Cien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creenshot 2025-03-30 at 09.11.55.png" descr="Screenshot 2025-03-30 at 09.11.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582" y="2559999"/>
            <a:ext cx="8930931" cy="6265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Screenshot 2025-03-30 at 09.13.07.png" descr="Screenshot 2025-03-30 at 09.13.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582" y="2559999"/>
            <a:ext cx="8930931" cy="6265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Screenshot 2025-03-28 at 10.18.35.png" descr="Screenshot 2025-03-28 at 10.18.3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438" y="4643250"/>
            <a:ext cx="3108349" cy="209899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392" name="Demo: scenario 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Demo: scenario I</a:t>
            </a:r>
          </a:p>
        </p:txBody>
      </p:sp>
      <p:sp>
        <p:nvSpPr>
          <p:cNvPr id="393" name="User Intent-driven network Contr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User Intent-driven network Control</a:t>
            </a:r>
          </a:p>
        </p:txBody>
      </p:sp>
      <p:pic>
        <p:nvPicPr>
          <p:cNvPr id="394" name="uva_logo.png" descr="uva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Ciena.png" descr="Cien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mac-cursor-6.png" descr="mac-cursor-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1370" y="7501194"/>
            <a:ext cx="373650" cy="56047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INT, IN-RL and IBN for a Responsible Interne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INT, IN-RL and IBN for a Responsible Internet</a:t>
            </a:r>
          </a:p>
        </p:txBody>
      </p:sp>
      <p:sp>
        <p:nvSpPr>
          <p:cNvPr id="401" name="Empowered Users via Transparency &amp; Contro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20624">
              <a:spcBef>
                <a:spcPts val="2000"/>
              </a:spcBef>
              <a:buClrTx/>
              <a:buSzTx/>
              <a:buFontTx/>
              <a:buNone/>
              <a:defRPr sz="2448"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Empowered Users via Transparency &amp; Control</a:t>
            </a:r>
          </a:p>
          <a:p>
            <a:pPr marL="320040" indent="-320040" defTabSz="420624">
              <a:spcBef>
                <a:spcPts val="2000"/>
              </a:spcBef>
              <a:defRPr sz="2448"/>
            </a:pPr>
            <a:r>
              <a:t>Enabled users to specify their trust preferences and then verify the data path integrity in real-time using In-band Network Telemetry (INT).</a:t>
            </a:r>
          </a:p>
          <a:p>
            <a:pPr marL="0" indent="0" defTabSz="420624">
              <a:spcBef>
                <a:spcPts val="2000"/>
              </a:spcBef>
              <a:buClrTx/>
              <a:buSzTx/>
              <a:buFontTx/>
              <a:buNone/>
              <a:defRPr sz="2448"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In-Network RL Path Optimization in the Data Plane</a:t>
            </a:r>
          </a:p>
          <a:p>
            <a:pPr marL="320040" indent="-320040" defTabSz="420624">
              <a:spcBef>
                <a:spcPts val="2000"/>
              </a:spcBef>
              <a:defRPr sz="2448"/>
            </a:pPr>
            <a:r>
              <a:t>Integrated Reinforcement Learning (RL) agents directly into the programmable data plane, enabling autonomous, security-aware flow steering decisions, without control plane intervention.</a:t>
            </a:r>
          </a:p>
          <a:p>
            <a:pPr marL="0" indent="0" defTabSz="420624">
              <a:spcBef>
                <a:spcPts val="2000"/>
              </a:spcBef>
              <a:buClrTx/>
              <a:buSzTx/>
              <a:buFontTx/>
              <a:buNone/>
              <a:defRPr sz="2448"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Validated in a Realistic Infrastructure</a:t>
            </a:r>
          </a:p>
          <a:p>
            <a:pPr marL="320040" indent="-320040" defTabSz="420624">
              <a:spcBef>
                <a:spcPts val="2000"/>
              </a:spcBef>
              <a:defRPr sz="2448"/>
            </a:pPr>
            <a:r>
              <a:t>Deployed and tested on the FABRIC testbed programmable switches, demonstrating the feasibility of a secure, intent-driven data flow control and dynamic path optimization.</a:t>
            </a:r>
          </a:p>
        </p:txBody>
      </p:sp>
      <p:sp>
        <p:nvSpPr>
          <p:cNvPr id="402" name="Contribu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Contributions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hank you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  <p:sp>
        <p:nvSpPr>
          <p:cNvPr id="407" name="Anestis Dalgkitsis, Jose Zerna Torres, Angelos Dimoglis, Luca Cetino, Marios Avgeris, Chrysa Papagianni, Paola Grosso, Cees de laat"/>
          <p:cNvSpPr txBox="1">
            <a:spLocks noGrp="1"/>
          </p:cNvSpPr>
          <p:nvPr>
            <p:ph type="subTitle" sz="quarter" idx="1"/>
          </p:nvPr>
        </p:nvSpPr>
        <p:spPr>
          <a:xfrm>
            <a:off x="406400" y="4267200"/>
            <a:ext cx="7802720" cy="1803400"/>
          </a:xfrm>
          <a:prstGeom prst="rect">
            <a:avLst/>
          </a:prstGeom>
        </p:spPr>
        <p:txBody>
          <a:bodyPr/>
          <a:lstStyle>
            <a:lvl1pPr defTabSz="344677">
              <a:spcBef>
                <a:spcPts val="1300"/>
              </a:spcBef>
              <a:defRPr sz="3185"/>
            </a:lvl1pPr>
          </a:lstStyle>
          <a:p>
            <a:r>
              <a:t>Anestis Dalgkitsis, Jose Zerna Torres, Angelos Dimoglis, Luca Cetino, Marios Avgeris, Chrysa Papagianni, Paola Grosso, Cees de laat</a:t>
            </a:r>
          </a:p>
        </p:txBody>
      </p:sp>
      <p:sp>
        <p:nvSpPr>
          <p:cNvPr id="408" name="Text"/>
          <p:cNvSpPr txBox="1"/>
          <p:nvPr/>
        </p:nvSpPr>
        <p:spPr>
          <a:xfrm>
            <a:off x="152400" y="-1558926"/>
            <a:ext cx="1651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1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pic>
        <p:nvPicPr>
          <p:cNvPr id="409" name="uva_logo.png" descr="uva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277" y="5408728"/>
            <a:ext cx="4123025" cy="452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Ciena.png" descr="Cien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593" y="4476684"/>
            <a:ext cx="1667612" cy="583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INT, IN-RL and IBN for a Responsible Interne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INT, IN-RL and IBN for a Responsible Internet</a:t>
            </a:r>
          </a:p>
        </p:txBody>
      </p:sp>
      <p:sp>
        <p:nvSpPr>
          <p:cNvPr id="203" name="Network element trust lev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Network element trust level</a:t>
            </a:r>
          </a:p>
        </p:txBody>
      </p:sp>
      <p:pic>
        <p:nvPicPr>
          <p:cNvPr id="204" name="topo_gen.png" descr="topo_g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98" y="2882900"/>
            <a:ext cx="12195204" cy="436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uva_logo.png" descr="uva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Ciena.png" descr="Cien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roof-of-concep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14789"/>
            </a:lvl1pPr>
          </a:lstStyle>
          <a:p>
            <a:r>
              <a:t>Proof-of-concept</a:t>
            </a:r>
          </a:p>
        </p:txBody>
      </p:sp>
      <p:sp>
        <p:nvSpPr>
          <p:cNvPr id="211" name="Demonstrator Description &amp; Operatio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Demonstrator Description &amp; Operation</a:t>
            </a:r>
          </a:p>
        </p:txBody>
      </p:sp>
      <p:pic>
        <p:nvPicPr>
          <p:cNvPr id="212" name="Screenshot 2025-03-27 at 16.20.16.png" descr="Screenshot 2025-03-27 at 16.20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9595" y="2731841"/>
            <a:ext cx="5322821" cy="4289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Screenshot 2025-03-27 at 16.22.42.png" descr="Screenshot 2025-03-27 at 16.22.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1574" y="439055"/>
            <a:ext cx="5322822" cy="4518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OFC demo topology v2b (1).png" descr="OFC demo topology v2b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433" y="5336898"/>
            <a:ext cx="8352688" cy="373465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Poc demo descript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Poc demo description </a:t>
            </a:r>
          </a:p>
        </p:txBody>
      </p:sp>
      <p:sp>
        <p:nvSpPr>
          <p:cNvPr id="219" name="FABRIC TESTB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FABRIC TESTBED</a:t>
            </a:r>
          </a:p>
        </p:txBody>
      </p:sp>
      <p:pic>
        <p:nvPicPr>
          <p:cNvPr id="220" name="Screenshot 2025-03-27 at 16.20.16.png" descr="Screenshot 2025-03-27 at 16.20.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44" y="2194083"/>
            <a:ext cx="5322822" cy="4289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Screenshot 2025-03-27 at 16.22.42.png" descr="Screenshot 2025-03-27 at 16.22.4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884" y="1072183"/>
            <a:ext cx="5322821" cy="451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4-programming-language-logo.png" descr="P4-programming-language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6841" y="5071218"/>
            <a:ext cx="662455" cy="6624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23" name="P4-programming-language-logo.png" descr="P4-programming-language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233" y="6440144"/>
            <a:ext cx="662455" cy="6624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24" name="P4-programming-language-logo.png" descr="P4-programming-language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6841" y="7928852"/>
            <a:ext cx="662455" cy="6624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25" name="P4-programming-language-logo.png" descr="P4-programming-language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669" y="6320363"/>
            <a:ext cx="662455" cy="6624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26" name="uva_logo.png" descr="uva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Ciena.png" descr="Cien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oc demo descript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Poc demo description </a:t>
            </a:r>
          </a:p>
        </p:txBody>
      </p:sp>
      <p:sp>
        <p:nvSpPr>
          <p:cNvPr id="232" name="Network element trust lev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Network element trust level</a:t>
            </a:r>
          </a:p>
        </p:txBody>
      </p:sp>
      <p:pic>
        <p:nvPicPr>
          <p:cNvPr id="233" name="network-switch.png" descr="network-swit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681" y="4647827"/>
            <a:ext cx="2450522" cy="2450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4-programming-language-logo.png" descr="P4-programming-language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796" y="4362296"/>
            <a:ext cx="1428960" cy="1428959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Callout"/>
          <p:cNvSpPr/>
          <p:nvPr/>
        </p:nvSpPr>
        <p:spPr>
          <a:xfrm>
            <a:off x="5165796" y="4500716"/>
            <a:ext cx="5877323" cy="2744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26" y="0"/>
                </a:moveTo>
                <a:cubicBezTo>
                  <a:pt x="3309" y="0"/>
                  <a:pt x="2891" y="896"/>
                  <a:pt x="2891" y="2002"/>
                </a:cubicBezTo>
                <a:lnTo>
                  <a:pt x="2891" y="5990"/>
                </a:lnTo>
                <a:lnTo>
                  <a:pt x="0" y="10000"/>
                </a:lnTo>
                <a:lnTo>
                  <a:pt x="2891" y="14008"/>
                </a:lnTo>
                <a:lnTo>
                  <a:pt x="2891" y="19598"/>
                </a:lnTo>
                <a:cubicBezTo>
                  <a:pt x="2891" y="20704"/>
                  <a:pt x="3309" y="21600"/>
                  <a:pt x="3826" y="21600"/>
                </a:cubicBezTo>
                <a:lnTo>
                  <a:pt x="20665" y="21600"/>
                </a:lnTo>
                <a:cubicBezTo>
                  <a:pt x="21182" y="21600"/>
                  <a:pt x="21600" y="20704"/>
                  <a:pt x="21600" y="19598"/>
                </a:cubicBezTo>
                <a:lnTo>
                  <a:pt x="21600" y="2002"/>
                </a:lnTo>
                <a:cubicBezTo>
                  <a:pt x="21600" y="896"/>
                  <a:pt x="21182" y="0"/>
                  <a:pt x="20665" y="0"/>
                </a:cubicBezTo>
                <a:lnTo>
                  <a:pt x="3826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236" name="Trust LeveL…"/>
          <p:cNvSpPr txBox="1"/>
          <p:nvPr/>
        </p:nvSpPr>
        <p:spPr>
          <a:xfrm>
            <a:off x="6232321" y="4684604"/>
            <a:ext cx="4585671" cy="2091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 sz="32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t>Trust LeveL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defRPr sz="21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  <a:p>
            <a:pPr marL="228600" indent="-228600">
              <a:lnSpc>
                <a:spcPct val="80000"/>
              </a:lnSpc>
              <a:spcBef>
                <a:spcPts val="0"/>
              </a:spcBef>
              <a:buSzPct val="100000"/>
              <a:buChar char="✓ "/>
              <a:defRPr sz="21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t>interactions with the other network entities</a:t>
            </a:r>
          </a:p>
          <a:p>
            <a:pPr marL="228600" indent="-228600">
              <a:lnSpc>
                <a:spcPct val="80000"/>
              </a:lnSpc>
              <a:spcBef>
                <a:spcPts val="0"/>
              </a:spcBef>
              <a:buSzPct val="100000"/>
              <a:buChar char="✓ "/>
              <a:defRPr sz="21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t>location</a:t>
            </a:r>
          </a:p>
          <a:p>
            <a:pPr marL="228600" indent="-228600">
              <a:lnSpc>
                <a:spcPct val="80000"/>
              </a:lnSpc>
              <a:spcBef>
                <a:spcPts val="0"/>
              </a:spcBef>
              <a:buSzPct val="100000"/>
              <a:buChar char="✓ "/>
              <a:defRPr sz="21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t>firmware version</a:t>
            </a:r>
          </a:p>
          <a:p>
            <a:pPr marL="228600" indent="-228600">
              <a:lnSpc>
                <a:spcPct val="80000"/>
              </a:lnSpc>
              <a:spcBef>
                <a:spcPts val="0"/>
              </a:spcBef>
              <a:buSzPct val="100000"/>
              <a:buChar char="✓ "/>
              <a:defRPr sz="21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t>level of hardware hardening</a:t>
            </a:r>
          </a:p>
          <a:p>
            <a:pPr marL="228600" indent="-228600">
              <a:lnSpc>
                <a:spcPct val="80000"/>
              </a:lnSpc>
              <a:spcBef>
                <a:spcPts val="0"/>
              </a:spcBef>
              <a:buSzPct val="100000"/>
              <a:buChar char="✓ "/>
              <a:defRPr sz="21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t>etc</a:t>
            </a:r>
          </a:p>
        </p:txBody>
      </p:sp>
      <p:pic>
        <p:nvPicPr>
          <p:cNvPr id="237" name="trustpoem.png" descr="trustpoe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352" y="6263556"/>
            <a:ext cx="1797592" cy="2546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Screenshot 2025-03-27 at 16.20.16.png" descr="Screenshot 2025-03-27 at 16.20.1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89595" y="2731841"/>
            <a:ext cx="5322821" cy="4289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Screenshot 2025-03-27 at 16.22.42.png" descr="Screenshot 2025-03-27 at 16.22.4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1574" y="439055"/>
            <a:ext cx="5322822" cy="451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uva_logo.png" descr="uva_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Ciena.png" descr="Cien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Line"/>
          <p:cNvSpPr/>
          <p:nvPr/>
        </p:nvSpPr>
        <p:spPr>
          <a:xfrm>
            <a:off x="3620298" y="5633921"/>
            <a:ext cx="5097411" cy="1"/>
          </a:xfrm>
          <a:prstGeom prst="line">
            <a:avLst/>
          </a:prstGeom>
          <a:ln w="508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246" name="Poc demo descript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Poc demo description </a:t>
            </a:r>
          </a:p>
        </p:txBody>
      </p:sp>
      <p:sp>
        <p:nvSpPr>
          <p:cNvPr id="247" name="In-band network telem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In-band network telemetry</a:t>
            </a:r>
          </a:p>
        </p:txBody>
      </p:sp>
      <p:pic>
        <p:nvPicPr>
          <p:cNvPr id="248" name="int.png" descr="i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2791177"/>
            <a:ext cx="10210800" cy="543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4-programming-language-logo.png" descr="P4-programming-language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041" y="5056503"/>
            <a:ext cx="662454" cy="662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4-programming-language-logo.png" descr="P4-programming-language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36" y="5056503"/>
            <a:ext cx="662455" cy="662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P4-programming-language-logo.png" descr="P4-programming-language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432" y="5056503"/>
            <a:ext cx="662455" cy="662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uva_logo.png" descr="uva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Ciena.png" descr="Cien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oc demo descript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Poc demo description </a:t>
            </a:r>
          </a:p>
        </p:txBody>
      </p:sp>
      <p:pic>
        <p:nvPicPr>
          <p:cNvPr id="258" name="Screenshot 2025-03-28 at 10.11.06.png" descr="Screenshot 2025-03-28 at 10.11.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99" y="1830750"/>
            <a:ext cx="10134202" cy="7106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OFC demo topology v2b (1).png" descr="OFC demo topology v2b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37" y="9853593"/>
            <a:ext cx="11746926" cy="5252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uva_logo.png" descr="uva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Ciena.png" descr="Cien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oc demo descript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Poc demo description </a:t>
            </a:r>
          </a:p>
        </p:txBody>
      </p:sp>
      <p:pic>
        <p:nvPicPr>
          <p:cNvPr id="266" name="OFC demo topology v2b (1).png" descr="OFC demo topology v2b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37" y="4337938"/>
            <a:ext cx="11746926" cy="5252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Screenshot 2025-03-28 at 10.11.06.png" descr="Screenshot 2025-03-28 at 10.11.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55" y="1573628"/>
            <a:ext cx="5324227" cy="3733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4-programming-language-logo.png" descr="P4-programming-language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612" y="6093851"/>
            <a:ext cx="662454" cy="6624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69" name="P4-programming-language-logo.png" descr="P4-programming-language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928" y="4335420"/>
            <a:ext cx="662455" cy="6624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70" name="P4-programming-language-logo.png" descr="P4-programming-language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723" y="8155896"/>
            <a:ext cx="662455" cy="6624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71" name="Line"/>
          <p:cNvSpPr/>
          <p:nvPr/>
        </p:nvSpPr>
        <p:spPr>
          <a:xfrm>
            <a:off x="1233135" y="5180958"/>
            <a:ext cx="10452225" cy="2678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996"/>
                </a:moveTo>
                <a:lnTo>
                  <a:pt x="1371" y="15715"/>
                </a:lnTo>
                <a:lnTo>
                  <a:pt x="2738" y="15656"/>
                </a:lnTo>
                <a:lnTo>
                  <a:pt x="4462" y="15421"/>
                </a:lnTo>
                <a:lnTo>
                  <a:pt x="5704" y="12608"/>
                </a:lnTo>
                <a:lnTo>
                  <a:pt x="7275" y="7132"/>
                </a:lnTo>
                <a:lnTo>
                  <a:pt x="8530" y="3626"/>
                </a:lnTo>
                <a:lnTo>
                  <a:pt x="9957" y="789"/>
                </a:lnTo>
                <a:lnTo>
                  <a:pt x="11312" y="0"/>
                </a:lnTo>
                <a:lnTo>
                  <a:pt x="12740" y="1911"/>
                </a:lnTo>
                <a:lnTo>
                  <a:pt x="14004" y="4517"/>
                </a:lnTo>
                <a:lnTo>
                  <a:pt x="15611" y="10843"/>
                </a:lnTo>
                <a:lnTo>
                  <a:pt x="17266" y="17509"/>
                </a:lnTo>
                <a:lnTo>
                  <a:pt x="18979" y="20361"/>
                </a:lnTo>
                <a:lnTo>
                  <a:pt x="20184" y="21600"/>
                </a:lnTo>
                <a:lnTo>
                  <a:pt x="21600" y="21592"/>
                </a:lnTo>
              </a:path>
            </a:pathLst>
          </a:custGeom>
          <a:ln w="88900">
            <a:solidFill>
              <a:schemeClr val="accent3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pic>
        <p:nvPicPr>
          <p:cNvPr id="272" name="P4-programming-language-logo.png" descr="P4-programming-language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647" y="5929393"/>
            <a:ext cx="662454" cy="66245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73" name="uva_logo.png" descr="uva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4383" y="692107"/>
            <a:ext cx="2004031" cy="219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Ciena.png" descr="Cien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5437" y="310903"/>
            <a:ext cx="893103" cy="312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1" animBg="1" advAuto="0"/>
    </p:bld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80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80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Macintosh PowerPoint</Application>
  <PresentationFormat>Custom</PresentationFormat>
  <Paragraphs>73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Avenir Next Medium</vt:lpstr>
      <vt:lpstr>Avenir Next Regular</vt:lpstr>
      <vt:lpstr>DIN Alternate Bold</vt:lpstr>
      <vt:lpstr>DIN Condensed Bold</vt:lpstr>
      <vt:lpstr>Helvetica</vt:lpstr>
      <vt:lpstr>Helvetica Neue</vt:lpstr>
      <vt:lpstr>New_Template7</vt:lpstr>
      <vt:lpstr>Digital Sovereignty in Practice </vt:lpstr>
      <vt:lpstr>Building a Responsible and Resilient Internet</vt:lpstr>
      <vt:lpstr>Network element trust level</vt:lpstr>
      <vt:lpstr>Proof-of-concept</vt:lpstr>
      <vt:lpstr>FABRIC TESTBED</vt:lpstr>
      <vt:lpstr>Network element trust level</vt:lpstr>
      <vt:lpstr>In-band network telemetry</vt:lpstr>
      <vt:lpstr>PowerPoint Presentation</vt:lpstr>
      <vt:lpstr>PowerPoint Presentation</vt:lpstr>
      <vt:lpstr>Scenario I</vt:lpstr>
      <vt:lpstr>Autonomous Learning-driven In-network Control</vt:lpstr>
      <vt:lpstr>Autonomous Learning-driven In-network Control</vt:lpstr>
      <vt:lpstr>Autonomous Learning-driven In-network Control</vt:lpstr>
      <vt:lpstr>Autonomous Learning-driven In-network Control</vt:lpstr>
      <vt:lpstr>Autonomous Learning-driven In-network Control</vt:lpstr>
      <vt:lpstr>Autonomous Learning-driven In-network Control</vt:lpstr>
      <vt:lpstr>Autonomous Learning-driven In-network Control</vt:lpstr>
      <vt:lpstr>Scenario II</vt:lpstr>
      <vt:lpstr>User Intent-driven network Control</vt:lpstr>
      <vt:lpstr>User Intent-driven network Control</vt:lpstr>
      <vt:lpstr>User Intent-driven network Control</vt:lpstr>
      <vt:lpstr>Contributions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Anestis Dalgkitsis</cp:lastModifiedBy>
  <cp:revision>1</cp:revision>
  <dcterms:modified xsi:type="dcterms:W3CDTF">2025-04-04T06:45:05Z</dcterms:modified>
</cp:coreProperties>
</file>